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K:\Half%20Term%20Work\Questionnaire%20Responses%202013%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K:\Half%20Term%20Work\Questionnaire%20Responses%202013%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5.5555555555555558E-3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325459317585298E-2"/>
                  <c:y val="-5.606226305045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Responses'!$EN$4:$EN$7</c:f>
              <c:strCache>
                <c:ptCount val="4"/>
                <c:pt idx="0">
                  <c:v>Phone</c:v>
                </c:pt>
                <c:pt idx="1">
                  <c:v>In Person</c:v>
                </c:pt>
                <c:pt idx="2">
                  <c:v>Internet Booking</c:v>
                </c:pt>
                <c:pt idx="3">
                  <c:v>Someone Else</c:v>
                </c:pt>
              </c:strCache>
            </c:strRef>
          </c:cat>
          <c:val>
            <c:numRef>
              <c:f>'Questionnaire Responses'!$EO$4:$EO$7</c:f>
              <c:numCache>
                <c:formatCode>0.00%</c:formatCode>
                <c:ptCount val="4"/>
                <c:pt idx="0">
                  <c:v>0.77848101265822789</c:v>
                </c:pt>
                <c:pt idx="1">
                  <c:v>0.17088607594936708</c:v>
                </c:pt>
                <c:pt idx="2">
                  <c:v>3.1645569620253167E-2</c:v>
                </c:pt>
                <c:pt idx="3">
                  <c:v>1.8987341772151899E-2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048938415826138"/>
          <c:y val="0.32814409510054438"/>
          <c:w val="0.24825300143955636"/>
          <c:h val="0.4420716074282344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Responses'!$EJ$99:$EJ$102</c:f>
              <c:strCache>
                <c:ptCount val="4"/>
                <c:pt idx="0">
                  <c:v>Very satisfied</c:v>
                </c:pt>
                <c:pt idx="1">
                  <c:v>Satisfied</c:v>
                </c:pt>
                <c:pt idx="2">
                  <c:v>Dissatisfied</c:v>
                </c:pt>
                <c:pt idx="3">
                  <c:v>Very Dissatisfied</c:v>
                </c:pt>
              </c:strCache>
            </c:strRef>
          </c:cat>
          <c:val>
            <c:numRef>
              <c:f>'Questionnaire Responses'!$EK$99:$EK$102</c:f>
              <c:numCache>
                <c:formatCode>0.00%</c:formatCode>
                <c:ptCount val="4"/>
                <c:pt idx="0">
                  <c:v>0.59523809523809523</c:v>
                </c:pt>
                <c:pt idx="1">
                  <c:v>0.35714285714285715</c:v>
                </c:pt>
                <c:pt idx="2">
                  <c:v>3.968253968253968E-2</c:v>
                </c:pt>
                <c:pt idx="3">
                  <c:v>7.9365079365079361E-3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649543793947381E-2"/>
          <c:y val="0.10117004806859518"/>
          <c:w val="0.76175246979030375"/>
          <c:h val="0.78047321583232288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Responses'!$EJ$106:$EJ$107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Responses'!$EK$106:$EK$107</c:f>
              <c:numCache>
                <c:formatCode>0.00%</c:formatCode>
                <c:ptCount val="2"/>
                <c:pt idx="0">
                  <c:v>0.95161290322580649</c:v>
                </c:pt>
                <c:pt idx="1">
                  <c:v>4.8387096774193547E-2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Responses'!$EJ$111:$EJ$112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Responses'!$EK$111:$EK$112</c:f>
              <c:numCache>
                <c:formatCode>0.00%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Responses'!$EN$18:$EN$21</c:f>
              <c:strCache>
                <c:ptCount val="4"/>
                <c:pt idx="0">
                  <c:v>One Call</c:v>
                </c:pt>
                <c:pt idx="1">
                  <c:v>Several Calls</c:v>
                </c:pt>
                <c:pt idx="2">
                  <c:v>More than Several Attempts</c:v>
                </c:pt>
                <c:pt idx="3">
                  <c:v>Unable to get through</c:v>
                </c:pt>
              </c:strCache>
            </c:strRef>
          </c:cat>
          <c:val>
            <c:numRef>
              <c:f>'Questionnaire Responses'!$EO$18:$EO$21</c:f>
              <c:numCache>
                <c:formatCode>0.00%</c:formatCode>
                <c:ptCount val="4"/>
                <c:pt idx="0">
                  <c:v>0.54545454545454541</c:v>
                </c:pt>
                <c:pt idx="1">
                  <c:v>0.27272727272727271</c:v>
                </c:pt>
                <c:pt idx="2">
                  <c:v>0.17424242424242425</c:v>
                </c:pt>
                <c:pt idx="3">
                  <c:v>7.575757575757576E-3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Responses'!$EQ$18:$EQ$21</c:f>
              <c:strCache>
                <c:ptCount val="4"/>
                <c:pt idx="0">
                  <c:v>Very Helpful</c:v>
                </c:pt>
                <c:pt idx="1">
                  <c:v>Helpful</c:v>
                </c:pt>
                <c:pt idx="2">
                  <c:v>Unhelpful</c:v>
                </c:pt>
                <c:pt idx="3">
                  <c:v>Very Unhelpful</c:v>
                </c:pt>
              </c:strCache>
            </c:strRef>
          </c:cat>
          <c:val>
            <c:numRef>
              <c:f>'Questionnaire Responses'!$ER$18:$ER$21</c:f>
              <c:numCache>
                <c:formatCode>0.00%</c:formatCode>
                <c:ptCount val="4"/>
                <c:pt idx="0">
                  <c:v>0.72666666666666668</c:v>
                </c:pt>
                <c:pt idx="1">
                  <c:v>0.21333333333333335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Responses'!$EN$27:$EN$28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Responses'!$EO$27:$EO$28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Responses'!$EJ$60:$EJ$61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Responses'!$EK$60:$EK$61</c:f>
              <c:numCache>
                <c:formatCode>0.00%</c:formatCode>
                <c:ptCount val="2"/>
                <c:pt idx="0">
                  <c:v>0.59701492537313428</c:v>
                </c:pt>
                <c:pt idx="1">
                  <c:v>0.40298507462686567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Responses'!$EJ$65:$EJ$66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Responses'!$EK$65:$EK$66</c:f>
              <c:numCache>
                <c:formatCode>0.00%</c:formatCode>
                <c:ptCount val="2"/>
                <c:pt idx="0">
                  <c:v>0.71250000000000002</c:v>
                </c:pt>
                <c:pt idx="1">
                  <c:v>0.32500000000000001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Responses'!$EJ$77:$EJ$78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'Questionnaire Responses'!$EK$77:$EK$78</c:f>
              <c:numCache>
                <c:formatCode>0.00%</c:formatCode>
                <c:ptCount val="2"/>
                <c:pt idx="0">
                  <c:v>0.7831325301204819</c:v>
                </c:pt>
                <c:pt idx="1">
                  <c:v>0.21686746987951808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Responses'!$EJ$84:$EJ$85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Responses'!$EK$84:$EK$85</c:f>
              <c:numCache>
                <c:formatCode>0.00%</c:formatCode>
                <c:ptCount val="2"/>
                <c:pt idx="0">
                  <c:v>0.59523809523809523</c:v>
                </c:pt>
                <c:pt idx="1">
                  <c:v>0.40476190476190477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'Questionnaire Responses'!$EJ$89:$EJ$90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'Questionnaire Responses'!$EK$89:$EK$90</c:f>
              <c:numCache>
                <c:formatCode>0.00%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0.16042</cdr:x>
      <cdr:y>0.84375</cdr:y>
    </cdr:from>
    <cdr:to>
      <cdr:x>0.92917</cdr:x>
      <cdr:y>0.95486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425" y="2314575"/>
          <a:ext cx="35147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/>
            <a:t>Easy</a:t>
          </a:r>
          <a:r>
            <a:rPr lang="en-GB" sz="1100" baseline="0"/>
            <a:t> of getting through to the practice by phone</a:t>
          </a:r>
          <a:endParaRPr lang="en-GB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5BD2-6E20-47AC-8E9C-9F3F989BADF4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9059-985A-4CD7-BEFE-DFDFCF64B11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Patient Survey 2013/14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Appointment &amp; GP Access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633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Q9: If you required an appointment that day did you receive one?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971600" y="1268760"/>
          <a:ext cx="7200800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4725144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 the 80 respondents who requested a same day appointment, 71.25% received an appointment that day.</a:t>
            </a:r>
          </a:p>
          <a:p>
            <a:endParaRPr lang="en-GB" dirty="0"/>
          </a:p>
          <a:p>
            <a:r>
              <a:rPr lang="en-GB" dirty="0" smtClean="0"/>
              <a:t>Of the patients who weren’t able to obtain a same day appointment, 84.62% were offered a phone call from the Duty GP; 15.38% were offered a the nurse triage service.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83568" y="1484784"/>
          <a:ext cx="77768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7667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Q11: If you requested an appointment for a future date, were you able to see a doctor within a suitable time period?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86916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83 responses received.  Of the 18 patients who felt the time period was unsuitable the longest wait for an appointment specified was 4 weeks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03648" y="1484784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6206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Q12: Did you request to see a GP of your choice?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5892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126 responses received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83568" y="980728"/>
          <a:ext cx="74168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766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Q13: If you requested a specific GP were you offered an appointment with that GP?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Q14: If No to the choice of your requested GP were you given an alternative option that was acceptable to you?</a:t>
            </a:r>
          </a:p>
          <a:p>
            <a:endParaRPr lang="en-GB" dirty="0"/>
          </a:p>
          <a:p>
            <a:r>
              <a:rPr lang="en-GB" dirty="0" smtClean="0"/>
              <a:t>12 patients indicated that they weren’t offered an appointment to see their GP of choice in Q13, however 31 responses were received in to Q14, of which 74.19% found the alternative offered acceptable to them.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9552" y="1844824"/>
          <a:ext cx="820891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6206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Q15 : How satisfied were you with the treatment/advice you received at your appointment?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6612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126 responses received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Q16: Did you feel you were treated as an individual and listened to?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755576" y="1844824"/>
          <a:ext cx="74888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551723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124 responses received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432375" cy="282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5"/>
                <a:gridCol w="2144125"/>
                <a:gridCol w="2144125"/>
              </a:tblGrid>
              <a:tr h="10769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Minor Ailments Surgery</a:t>
                      </a:r>
                      <a:r>
                        <a:rPr lang="en-GB" baseline="0" dirty="0" smtClean="0"/>
                        <a:t> March 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Appointment</a:t>
                      </a:r>
                      <a:r>
                        <a:rPr lang="en-GB" baseline="0" dirty="0" smtClean="0"/>
                        <a:t> Review 2013/14</a:t>
                      </a:r>
                      <a:endParaRPr lang="en-GB" dirty="0"/>
                    </a:p>
                  </a:txBody>
                  <a:tcPr/>
                </a:tc>
              </a:tr>
              <a:tr h="436776">
                <a:tc>
                  <a:txBody>
                    <a:bodyPr/>
                    <a:lstStyle/>
                    <a:p>
                      <a:r>
                        <a:rPr lang="en-GB" dirty="0" smtClean="0"/>
                        <a:t>Very</a:t>
                      </a:r>
                      <a:r>
                        <a:rPr lang="en-GB" baseline="0" dirty="0" smtClean="0"/>
                        <a:t> 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57.90%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59.52%</a:t>
                      </a:r>
                      <a:endParaRPr lang="en-GB" dirty="0"/>
                    </a:p>
                  </a:txBody>
                  <a:tcPr/>
                </a:tc>
              </a:tr>
              <a:tr h="436776">
                <a:tc>
                  <a:txBody>
                    <a:bodyPr/>
                    <a:lstStyle/>
                    <a:p>
                      <a:r>
                        <a:rPr lang="en-GB" dirty="0" smtClean="0"/>
                        <a:t>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37.90%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35.71%</a:t>
                      </a:r>
                      <a:endParaRPr lang="en-GB" dirty="0"/>
                    </a:p>
                  </a:txBody>
                  <a:tcPr/>
                </a:tc>
              </a:tr>
              <a:tr h="436776">
                <a:tc>
                  <a:txBody>
                    <a:bodyPr/>
                    <a:lstStyle/>
                    <a:p>
                      <a:r>
                        <a:rPr lang="en-GB" dirty="0" smtClean="0"/>
                        <a:t>Dissatisfied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3.97%</a:t>
                      </a:r>
                      <a:endParaRPr lang="en-GB" dirty="0"/>
                    </a:p>
                  </a:txBody>
                  <a:tcPr/>
                </a:tc>
              </a:tr>
              <a:tr h="436776">
                <a:tc>
                  <a:txBody>
                    <a:bodyPr/>
                    <a:lstStyle/>
                    <a:p>
                      <a:r>
                        <a:rPr lang="en-GB" dirty="0" smtClean="0"/>
                        <a:t>Very Dissatisfied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0.79%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6206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Comparison of satisfaction with treatment results with Minor Ailments Survey carried out in March 2011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01317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140 responses received for the Minor Ailments survey</a:t>
            </a:r>
          </a:p>
          <a:p>
            <a:r>
              <a:rPr lang="en-GB" dirty="0" smtClean="0"/>
              <a:t>126 responses received for the current appointment survey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Q17:  Overall are you satisfied with the appointment service provided by the Practice?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99592" y="1628800"/>
          <a:ext cx="67687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30120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125 responses received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02733"/>
              </p:ext>
            </p:extLst>
          </p:nvPr>
        </p:nvGraphicFramePr>
        <p:xfrm>
          <a:off x="1547664" y="2132856"/>
          <a:ext cx="6096000" cy="2199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1530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Minor Ailments Survey 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Appointment Survey 2013/14</a:t>
                      </a:r>
                      <a:endParaRPr lang="en-GB" dirty="0"/>
                    </a:p>
                  </a:txBody>
                  <a:tcPr/>
                </a:tc>
              </a:tr>
              <a:tr h="467610">
                <a:tc>
                  <a:txBody>
                    <a:bodyPr/>
                    <a:lstStyle/>
                    <a:p>
                      <a:r>
                        <a:rPr lang="en-GB" dirty="0" smtClean="0"/>
                        <a:t>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</a:tr>
              <a:tr h="467610">
                <a:tc>
                  <a:txBody>
                    <a:bodyPr/>
                    <a:lstStyle/>
                    <a:p>
                      <a:r>
                        <a:rPr lang="en-GB" dirty="0" smtClean="0"/>
                        <a:t>Dissatisfied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11.4</a:t>
                      </a:r>
                      <a:r>
                        <a:rPr lang="en-GB" dirty="0" smtClean="0"/>
                        <a:t>% </a:t>
                      </a:r>
                    </a:p>
                    <a:p>
                      <a:r>
                        <a:rPr lang="en-GB" sz="1400" dirty="0" smtClean="0"/>
                        <a:t>(1.5% did not respond)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7667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Comparison of satisfaction overall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22920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140 responses received for Minor Ailments survey</a:t>
            </a:r>
          </a:p>
          <a:p>
            <a:r>
              <a:rPr lang="en-GB" dirty="0" smtClean="0"/>
              <a:t>125 responses received for current appointment survey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056" y="69269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SAMPLE OF </a:t>
            </a:r>
            <a:r>
              <a:rPr lang="en-GB" dirty="0" smtClean="0"/>
              <a:t>COMMENTS </a:t>
            </a:r>
            <a:r>
              <a:rPr lang="en-GB" dirty="0" smtClean="0"/>
              <a:t>RECEIVED: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340768"/>
          <a:ext cx="7560845" cy="4937760"/>
        </p:xfrm>
        <a:graphic>
          <a:graphicData uri="http://schemas.openxmlformats.org/drawingml/2006/table">
            <a:tbl>
              <a:tblPr/>
              <a:tblGrid>
                <a:gridCol w="3744416"/>
                <a:gridCol w="508558"/>
                <a:gridCol w="472553"/>
                <a:gridCol w="472553"/>
                <a:gridCol w="472553"/>
                <a:gridCol w="472553"/>
                <a:gridCol w="472553"/>
                <a:gridCol w="472553"/>
                <a:gridCol w="472553"/>
              </a:tblGrid>
              <a:tr h="368137">
                <a:tc gridSpan="9"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Pleased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 could see a doctor same day but feel we are missing open surgery.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 always practical offering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Cressage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as an alternative 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Same day appointments often gone by 8.40 am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Appointment system is much better than Minor Ailments, especially with young children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562">
                <a:tc gridSpan="8"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Difficult to see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 particular doctors.  Staff are very friendly though.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Attitude of staff is much better than it used to be.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Same day appointments difficult to book, especially if you are not active in the morning.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 excellent practice.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weeks for an appointment is too long to wait.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 comments received not via survey relate to difficulties for patients who work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Shrewsbury and have to be at work for 8.30 am then having to make their way back to MW or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Cressage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an appointment later than morning.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Difficulties with patients who need appointments outside of working hours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400" dirty="0" smtClean="0"/>
              <a:t>2 part survey carried out between December 13 &amp; January 14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Much </a:t>
            </a:r>
            <a:r>
              <a:rPr lang="en-GB" sz="2400" dirty="0" err="1" smtClean="0"/>
              <a:t>Wenlock</a:t>
            </a:r>
            <a:r>
              <a:rPr lang="en-GB" sz="2400" dirty="0" smtClean="0"/>
              <a:t> &amp; </a:t>
            </a:r>
            <a:r>
              <a:rPr lang="en-GB" sz="2400" dirty="0" err="1" smtClean="0"/>
              <a:t>Cressage</a:t>
            </a:r>
            <a:r>
              <a:rPr lang="en-GB" sz="2400" dirty="0" smtClean="0"/>
              <a:t> Patients Voice’ agreed survey topic and approved questions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Survey available at each surgery and via the Practice website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Survey advertised in the practice via posters and staff, in local parish magazines and via the Practice Website.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158 responses received (24 via Practice website)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Results 2013/14 Survey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412776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Appointments Survey</a:t>
            </a:r>
          </a:p>
          <a:p>
            <a:endParaRPr lang="en-GB" b="1" dirty="0"/>
          </a:p>
          <a:p>
            <a:r>
              <a:rPr lang="en-GB" b="1" dirty="0" smtClean="0"/>
              <a:t>158 patients completed some or all of the survey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77.85% contacted the practice by phone to make their </a:t>
            </a:r>
            <a:r>
              <a:rPr lang="en-GB" dirty="0" smtClean="0"/>
              <a:t>appointment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3.16% booked their appointment via the on-line booking system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54.55% got through to the practice with one call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27.27% got through after several attempts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0.76% were unable to get through to the practice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94% of patients who responded found the staff who dealt with their enquiry to be either helpful or very helpful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92% of patients who responded felt they were treated as an individual and listened to by the reception staff</a:t>
            </a:r>
            <a:r>
              <a:rPr lang="en-GB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84% of patients who responded are satisfied with the appointment system</a:t>
            </a:r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403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28" y="49176"/>
            <a:ext cx="8229600" cy="7875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of Results 2013/14 Survey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1296" y="764704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Access to GP Services Survey</a:t>
            </a:r>
          </a:p>
          <a:p>
            <a:r>
              <a:rPr lang="en-GB" dirty="0" smtClean="0"/>
              <a:t>158 </a:t>
            </a:r>
            <a:r>
              <a:rPr lang="en-GB" dirty="0"/>
              <a:t>patients completed some or all of the </a:t>
            </a:r>
            <a:r>
              <a:rPr lang="en-GB" dirty="0" smtClean="0"/>
              <a:t>survey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Of the patients who requested a same day appointment 71.25% received an appointment that 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Of those unable to obtain a same day appointment 84.62% were offered a phone call from the Duty Doctor; 15.38% were offered the nurse triage 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Of the patients who did not require an appointment that day, 78.31% were offered an appointment within a suitable time period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longest wait for a routine, non urgent appointment was 4 weeks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84% of patients who requested to see a specific doctor were given an appointment with the doctor of their choice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Of those who were unable to see a specific doctor; 74.19% were offered an alternative that was acceptable to them.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95.52% of patients who responded were satisfied with the treatment/advice received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95.16% of patients who responded felt they were treated as an individual and listened to.</a:t>
            </a:r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035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ONE:  ACCESSING THE APPOINTMENT SYSTEM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26876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  :  How  did you contact the surgery to make your appointment?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43608" y="1916832"/>
          <a:ext cx="69127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158 respondents answered this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Q2: If making the appointment by phone how easy was it for you get through to the Practice: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99592" y="1844824"/>
          <a:ext cx="71287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587727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132 respondents answered this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71600" y="1700808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6926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Q3: How did you find the staff who dealt with your call or enquiry?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15719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150 respondents answered this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Q4: Did you feel you were treated as an individual and listened to?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515719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150 respondents answered this question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03648" y="1484784"/>
          <a:ext cx="640871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 5 &amp; 6 related to patients awareness of services/groups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36"/>
                <a:gridCol w="18238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Internet appt booking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Responses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Internet prescription</a:t>
                      </a:r>
                      <a:r>
                        <a:rPr lang="en-GB" baseline="0" dirty="0" smtClean="0"/>
                        <a:t> requests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Nurse Triage Service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GP</a:t>
                      </a:r>
                      <a:r>
                        <a:rPr lang="en-GB" baseline="0" dirty="0" smtClean="0"/>
                        <a:t> telephone consultations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Practice</a:t>
                      </a:r>
                      <a:r>
                        <a:rPr lang="en-GB" baseline="0" dirty="0" smtClean="0"/>
                        <a:t> 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None of 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MW&amp; C Patients’ 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 Care Co-ordinator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Practice Support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Q7: asked patients how they access information about the Practice and its services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56"/>
                <a:gridCol w="25439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Means</a:t>
                      </a:r>
                      <a:r>
                        <a:rPr lang="en-GB" baseline="0" dirty="0" smtClean="0"/>
                        <a:t> of accessing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Practice</a:t>
                      </a:r>
                      <a:r>
                        <a:rPr lang="en-GB" baseline="0" dirty="0" smtClean="0"/>
                        <a:t> Leaflet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Practice 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Posters in practice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Practice staff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Articles</a:t>
                      </a:r>
                      <a:r>
                        <a:rPr lang="en-GB" baseline="0" dirty="0" smtClean="0"/>
                        <a:t> in local newsletters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Patients’ 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Word</a:t>
                      </a:r>
                      <a:r>
                        <a:rPr lang="en-GB" baseline="0" dirty="0" smtClean="0"/>
                        <a:t> of Mouth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TWO:  GP ACCESS AND SERVICES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Q8: when contacting the Practice did you require an appointment to be seen that day by a GP?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59632" y="2132856"/>
          <a:ext cx="64087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8772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134 respondents answered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1124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Patient Survey 2013/14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Results 2013/14 Survey</vt:lpstr>
      <vt:lpstr>Summary of Results 2013/14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2013/14</dc:title>
  <dc:creator>Owner</dc:creator>
  <cp:lastModifiedBy>Sarah Hope</cp:lastModifiedBy>
  <cp:revision>26</cp:revision>
  <dcterms:created xsi:type="dcterms:W3CDTF">2014-02-17T11:06:35Z</dcterms:created>
  <dcterms:modified xsi:type="dcterms:W3CDTF">2014-02-27T11:58:46Z</dcterms:modified>
</cp:coreProperties>
</file>