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'2024 Friends and Family Data'!$A$2</c:f>
              <c:strCache>
                <c:ptCount val="1"/>
                <c:pt idx="0">
                  <c:v>31.01.2024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'2024 Friends and Family Data'!$B$1:$G$1</c:f>
              <c:strCache>
                <c:ptCount val="6"/>
                <c:pt idx="0">
                  <c:v>Extremely Likely</c:v>
                </c:pt>
                <c:pt idx="1">
                  <c:v>Likely</c:v>
                </c:pt>
                <c:pt idx="2">
                  <c:v>Neither Likely Nor Unlikely</c:v>
                </c:pt>
                <c:pt idx="3">
                  <c:v>Unlikely</c:v>
                </c:pt>
                <c:pt idx="4">
                  <c:v>Extremely Unlikely</c:v>
                </c:pt>
                <c:pt idx="5">
                  <c:v>Don't Know</c:v>
                </c:pt>
              </c:strCache>
            </c:strRef>
          </c:cat>
          <c:val>
            <c:numRef>
              <c:f>'2024 Friends and Family Data'!$B$2:$G$2</c:f>
              <c:numCache>
                <c:formatCode>General</c:formatCode>
                <c:ptCount val="6"/>
                <c:pt idx="0">
                  <c:v>20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3D-427B-B04F-E399E7EB1F4A}"/>
            </c:ext>
          </c:extLst>
        </c:ser>
        <c:ser>
          <c:idx val="1"/>
          <c:order val="1"/>
          <c:tx>
            <c:strRef>
              <c:f>'2024 Friends and Family Data'!$A$3</c:f>
              <c:strCache>
                <c:ptCount val="1"/>
                <c:pt idx="0">
                  <c:v>29.02.2024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'2024 Friends and Family Data'!$B$1:$G$1</c:f>
              <c:strCache>
                <c:ptCount val="6"/>
                <c:pt idx="0">
                  <c:v>Extremely Likely</c:v>
                </c:pt>
                <c:pt idx="1">
                  <c:v>Likely</c:v>
                </c:pt>
                <c:pt idx="2">
                  <c:v>Neither Likely Nor Unlikely</c:v>
                </c:pt>
                <c:pt idx="3">
                  <c:v>Unlikely</c:v>
                </c:pt>
                <c:pt idx="4">
                  <c:v>Extremely Unlikely</c:v>
                </c:pt>
                <c:pt idx="5">
                  <c:v>Don't Know</c:v>
                </c:pt>
              </c:strCache>
            </c:strRef>
          </c:cat>
          <c:val>
            <c:numRef>
              <c:f>'2024 Friends and Family Data'!$B$3:$G$3</c:f>
              <c:numCache>
                <c:formatCode>General</c:formatCode>
                <c:ptCount val="6"/>
                <c:pt idx="0">
                  <c:v>35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3D-427B-B04F-E399E7EB1F4A}"/>
            </c:ext>
          </c:extLst>
        </c:ser>
        <c:ser>
          <c:idx val="2"/>
          <c:order val="2"/>
          <c:tx>
            <c:strRef>
              <c:f>'2024 Friends and Family Data'!$A$4</c:f>
              <c:strCache>
                <c:ptCount val="1"/>
                <c:pt idx="0">
                  <c:v>31.03.2024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'2024 Friends and Family Data'!$B$1:$G$1</c:f>
              <c:strCache>
                <c:ptCount val="6"/>
                <c:pt idx="0">
                  <c:v>Extremely Likely</c:v>
                </c:pt>
                <c:pt idx="1">
                  <c:v>Likely</c:v>
                </c:pt>
                <c:pt idx="2">
                  <c:v>Neither Likely Nor Unlikely</c:v>
                </c:pt>
                <c:pt idx="3">
                  <c:v>Unlikely</c:v>
                </c:pt>
                <c:pt idx="4">
                  <c:v>Extremely Unlikely</c:v>
                </c:pt>
                <c:pt idx="5">
                  <c:v>Don't Know</c:v>
                </c:pt>
              </c:strCache>
            </c:strRef>
          </c:cat>
          <c:val>
            <c:numRef>
              <c:f>'2024 Friends and Family Data'!$B$4:$G$4</c:f>
              <c:numCache>
                <c:formatCode>General</c:formatCode>
                <c:ptCount val="6"/>
                <c:pt idx="0">
                  <c:v>37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3D-427B-B04F-E399E7EB1F4A}"/>
            </c:ext>
          </c:extLst>
        </c:ser>
        <c:ser>
          <c:idx val="3"/>
          <c:order val="3"/>
          <c:tx>
            <c:strRef>
              <c:f>'2024 Friends and Family Data'!$A$5</c:f>
              <c:strCache>
                <c:ptCount val="1"/>
                <c:pt idx="0">
                  <c:v>30.04.2024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'2024 Friends and Family Data'!$B$1:$G$1</c:f>
              <c:strCache>
                <c:ptCount val="6"/>
                <c:pt idx="0">
                  <c:v>Extremely Likely</c:v>
                </c:pt>
                <c:pt idx="1">
                  <c:v>Likely</c:v>
                </c:pt>
                <c:pt idx="2">
                  <c:v>Neither Likely Nor Unlikely</c:v>
                </c:pt>
                <c:pt idx="3">
                  <c:v>Unlikely</c:v>
                </c:pt>
                <c:pt idx="4">
                  <c:v>Extremely Unlikely</c:v>
                </c:pt>
                <c:pt idx="5">
                  <c:v>Don't Know</c:v>
                </c:pt>
              </c:strCache>
            </c:strRef>
          </c:cat>
          <c:val>
            <c:numRef>
              <c:f>'2024 Friends and Family Data'!$B$5:$G$5</c:f>
              <c:numCache>
                <c:formatCode>General</c:formatCode>
                <c:ptCount val="6"/>
                <c:pt idx="0">
                  <c:v>28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3D-427B-B04F-E399E7EB1F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6795231"/>
        <c:axId val="1599732207"/>
      </c:barChart>
      <c:catAx>
        <c:axId val="17367952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aseline="0"/>
                  <a:t>Question Outcome 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9732207"/>
        <c:crosses val="autoZero"/>
        <c:auto val="1"/>
        <c:lblAlgn val="ctr"/>
        <c:lblOffset val="100"/>
        <c:noMultiLvlLbl val="0"/>
      </c:catAx>
      <c:valAx>
        <c:axId val="1599732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Number</a:t>
                </a:r>
                <a:r>
                  <a:rPr lang="en-GB" baseline="0"/>
                  <a:t> of Patient Responses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6795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23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42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97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1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51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11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8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13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15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58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16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4B3E5-9A4C-432B-89D2-8E753FD4BD70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2E9B8-B2E9-4B63-B4BA-C22753354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72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728192"/>
          </a:xfrm>
        </p:spPr>
        <p:txBody>
          <a:bodyPr>
            <a:normAutofit/>
          </a:bodyPr>
          <a:lstStyle/>
          <a:p>
            <a:r>
              <a:rPr lang="en-GB" sz="2000" dirty="0"/>
              <a:t>Much Wenlock &amp; </a:t>
            </a:r>
            <a:r>
              <a:rPr lang="en-GB" sz="2000" dirty="0" err="1"/>
              <a:t>Cressage</a:t>
            </a:r>
            <a:r>
              <a:rPr lang="en-GB" sz="2000" dirty="0"/>
              <a:t> Medical Practice</a:t>
            </a:r>
            <a:br>
              <a:rPr lang="en-GB" dirty="0"/>
            </a:br>
            <a:r>
              <a:rPr lang="en-GB" dirty="0"/>
              <a:t>Friends &amp; Family Test Responses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6400800" cy="1752600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January 2024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April 2024</a:t>
            </a:r>
          </a:p>
        </p:txBody>
      </p:sp>
      <p:pic>
        <p:nvPicPr>
          <p:cNvPr id="1027" name="Picture 3" descr="C:\Users\Emis_User\AppData\Local\Microsoft\Windows\Temporary Internet Files\Content.IE5\IYIMBJ5Q\listening-feedback-communic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33056"/>
            <a:ext cx="45529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17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mis_User\AppData\Local\Microsoft\Windows\Temporary Internet Files\Content.IE5\IYIMBJ5Q\2136954043_5145b15312_b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32656"/>
            <a:ext cx="1844824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We Collect The Friends and Family Test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52528"/>
          </a:xfrm>
        </p:spPr>
        <p:txBody>
          <a:bodyPr>
            <a:normAutofit fontScale="85000" lnSpcReduction="20000"/>
          </a:bodyPr>
          <a:lstStyle/>
          <a:p>
            <a:r>
              <a:rPr lang="en-GB" sz="2400" dirty="0"/>
              <a:t>The Friends and Family Questionnaire asks patients two questions;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1. How likely are you to recommend our GP Practice to friends and family if they needed similar care or treatment?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2. Why did you choose your answer to question 1?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Patients are encouraged to complete the Friends and Family  questionnaires by Practice staff, a poster is displayed in the waiting rooms and available on the Practice website.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The questionnaires are available to complete: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400" dirty="0"/>
              <a:t>Paper copies are available in the waiting rooms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400" dirty="0"/>
              <a:t>Available on the Practice website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400" dirty="0"/>
              <a:t>Via SMS text messaging (</a:t>
            </a:r>
            <a:r>
              <a:rPr lang="en-GB" sz="2400" dirty="0" err="1"/>
              <a:t>MJog</a:t>
            </a:r>
            <a:r>
              <a:rPr lang="en-GB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4219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54BC8-AD9D-B5BE-28E5-A5DDAA83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January to April 2024 -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B16F3-6C34-17D3-7D47-F7398FE8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How likely are you to recommend our GP Practice to friends and family if they needed similar care or treatment?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CC91E53-A79C-DF54-C839-DF73576105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882437"/>
              </p:ext>
            </p:extLst>
          </p:nvPr>
        </p:nvGraphicFramePr>
        <p:xfrm>
          <a:off x="971600" y="3212975"/>
          <a:ext cx="3816424" cy="2913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5244489-F3F6-DA05-885A-80E5CFFD9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0223"/>
              </p:ext>
            </p:extLst>
          </p:nvPr>
        </p:nvGraphicFramePr>
        <p:xfrm>
          <a:off x="4896036" y="3259584"/>
          <a:ext cx="368275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584">
                  <a:extLst>
                    <a:ext uri="{9D8B030D-6E8A-4147-A177-3AD203B41FA5}">
                      <a16:colId xmlns:a16="http://schemas.microsoft.com/office/drawing/2014/main" val="3587775968"/>
                    </a:ext>
                  </a:extLst>
                </a:gridCol>
                <a:gridCol w="1227584">
                  <a:extLst>
                    <a:ext uri="{9D8B030D-6E8A-4147-A177-3AD203B41FA5}">
                      <a16:colId xmlns:a16="http://schemas.microsoft.com/office/drawing/2014/main" val="4068162342"/>
                    </a:ext>
                  </a:extLst>
                </a:gridCol>
                <a:gridCol w="1227584">
                  <a:extLst>
                    <a:ext uri="{9D8B030D-6E8A-4147-A177-3AD203B41FA5}">
                      <a16:colId xmlns:a16="http://schemas.microsoft.com/office/drawing/2014/main" val="3828726090"/>
                    </a:ext>
                  </a:extLst>
                </a:gridCol>
              </a:tblGrid>
              <a:tr h="86683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Total number responses received via  SMS Text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Total number of responses received via Paper in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Total number of responses received via the Practice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009217"/>
                  </a:ext>
                </a:extLst>
              </a:tr>
              <a:tr h="31958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246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36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6E2FA-7A7A-9F0F-2236-975E8BF0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Patient Comments Received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3777E11-C789-910C-C908-B09F3B6F7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956224"/>
              </p:ext>
            </p:extLst>
          </p:nvPr>
        </p:nvGraphicFramePr>
        <p:xfrm>
          <a:off x="457200" y="1600200"/>
          <a:ext cx="8229600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:a16="http://schemas.microsoft.com/office/drawing/2014/main" val="3904236207"/>
                    </a:ext>
                  </a:extLst>
                </a:gridCol>
                <a:gridCol w="6131024">
                  <a:extLst>
                    <a:ext uri="{9D8B030D-6E8A-4147-A177-3AD203B41FA5}">
                      <a16:colId xmlns:a16="http://schemas.microsoft.com/office/drawing/2014/main" val="21328370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Month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Response Answer &amp; 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59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“</a:t>
                      </a:r>
                      <a:r>
                        <a:rPr lang="en-GB" b="1" dirty="0"/>
                        <a:t>Extremely unlikely – </a:t>
                      </a:r>
                      <a:r>
                        <a:rPr lang="en-GB" sz="1600" i="1" dirty="0">
                          <a:latin typeface="Bookman Old Style" panose="02050604050505020204" pitchFamily="18" charset="0"/>
                        </a:rPr>
                        <a:t>Because you cannot get an appointment very quickly so more people would make it worse”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655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February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“</a:t>
                      </a:r>
                      <a:r>
                        <a:rPr lang="en-GB" b="1" i="1" dirty="0"/>
                        <a:t>Likely – </a:t>
                      </a:r>
                      <a:r>
                        <a:rPr lang="en-GB" sz="1600" i="1" dirty="0">
                          <a:latin typeface="Bookman Old Style" panose="02050604050505020204" pitchFamily="18" charset="0"/>
                        </a:rPr>
                        <a:t>My appointment today was with Practice Nurse RL. I have to say it is the BEST Nurse consultation I have had. BL was amazing, gentle, considerate and explained everything, answering all of my questions and didn’t rush me. Thank you so much.”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31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March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 written responses received.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98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April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“</a:t>
                      </a:r>
                      <a:r>
                        <a:rPr lang="en-GB" b="1" i="1" dirty="0"/>
                        <a:t>Extremely Likely – </a:t>
                      </a:r>
                      <a:r>
                        <a:rPr lang="en-GB" b="0" i="1" dirty="0"/>
                        <a:t>Prompt with appointments, good communication and very helpful in not so good situations”</a:t>
                      </a:r>
                      <a:endParaRPr lang="en-GB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214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399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Wood human figure">
            <a:extLst>
              <a:ext uri="{FF2B5EF4-FFF2-40B4-BE49-F238E27FC236}">
                <a16:creationId xmlns:a16="http://schemas.microsoft.com/office/drawing/2014/main" id="{F6F58DD2-EF8F-E9F1-811A-1DBC1143C1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8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728" y="43618"/>
            <a:ext cx="1800200" cy="1470025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D10C028C-1DD4-2C29-B895-3F40AE6E1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84187"/>
            <a:ext cx="7772400" cy="1470025"/>
          </a:xfrm>
        </p:spPr>
        <p:txBody>
          <a:bodyPr/>
          <a:lstStyle/>
          <a:p>
            <a:r>
              <a:rPr lang="en-GB" dirty="0"/>
              <a:t>What do we do with Patient Feedback?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213B05FB-928F-2C67-6686-2C4D82A21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024336"/>
          </a:xfrm>
        </p:spPr>
        <p:txBody>
          <a:bodyPr>
            <a:normAutofit fontScale="62500" lnSpcReduction="20000"/>
          </a:bodyPr>
          <a:lstStyle/>
          <a:p>
            <a:r>
              <a:rPr lang="en-GB" dirty="0">
                <a:solidFill>
                  <a:srgbClr val="6061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share the patient results and </a:t>
            </a:r>
            <a:r>
              <a:rPr lang="en-GB" b="0" i="0" dirty="0">
                <a:solidFill>
                  <a:srgbClr val="60615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comments received celebrating positive feedback and taking appropriate actions to address any concerns that are identified. The </a:t>
            </a:r>
            <a:r>
              <a:rPr lang="en-GB" dirty="0">
                <a:solidFill>
                  <a:srgbClr val="6061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Practice</a:t>
            </a:r>
            <a:r>
              <a:rPr lang="en-GB" b="0" i="0" dirty="0">
                <a:solidFill>
                  <a:srgbClr val="60615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have notice boards where we display summary of information with patients and staff.</a:t>
            </a:r>
          </a:p>
          <a:p>
            <a:endParaRPr lang="en-GB" b="0" i="0" dirty="0">
              <a:solidFill>
                <a:srgbClr val="60615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solidFill>
                  <a:srgbClr val="60615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patient feedback is valuable to us and helps us shape and develop providing patients with the best possible care and  treatment. </a:t>
            </a:r>
            <a:endParaRPr lang="en-GB" b="0" i="0" dirty="0">
              <a:solidFill>
                <a:srgbClr val="60615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b="0" i="0" dirty="0">
              <a:solidFill>
                <a:srgbClr val="60615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0" i="0" dirty="0">
                <a:solidFill>
                  <a:srgbClr val="60615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497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372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Wingdings</vt:lpstr>
      <vt:lpstr>Office Theme</vt:lpstr>
      <vt:lpstr>Much Wenlock &amp; Cressage Medical Practice Friends &amp; Family Test Responses</vt:lpstr>
      <vt:lpstr>How We Collect The Friends and Family Test Data</vt:lpstr>
      <vt:lpstr>January to April 2024 - Responses</vt:lpstr>
      <vt:lpstr>Patient Comments Received</vt:lpstr>
      <vt:lpstr>What do we do with Patient Feedback?</vt:lpstr>
    </vt:vector>
  </TitlesOfParts>
  <Company>Shropshire Community Health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Much Wenlock &amp; Cressage Medical Practice Friends &amp; Family Test Responses</dc:title>
  <dc:creator>NHS User</dc:creator>
  <cp:lastModifiedBy>JONES, Melanie (MUCH WENLOCK &amp; CRESSAGE MEDICAL PRACTICE)</cp:lastModifiedBy>
  <cp:revision>18</cp:revision>
  <dcterms:created xsi:type="dcterms:W3CDTF">2019-11-18T15:51:10Z</dcterms:created>
  <dcterms:modified xsi:type="dcterms:W3CDTF">2024-05-10T14:37:48Z</dcterms:modified>
</cp:coreProperties>
</file>